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59" r:id="rId4"/>
    <p:sldId id="260" r:id="rId5"/>
    <p:sldId id="29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89" r:id="rId17"/>
    <p:sldId id="270" r:id="rId18"/>
    <p:sldId id="284" r:id="rId19"/>
    <p:sldId id="274" r:id="rId20"/>
    <p:sldId id="275" r:id="rId21"/>
    <p:sldId id="276" r:id="rId22"/>
    <p:sldId id="291" r:id="rId23"/>
    <p:sldId id="277" r:id="rId24"/>
    <p:sldId id="283" r:id="rId25"/>
    <p:sldId id="285" r:id="rId26"/>
    <p:sldId id="280" r:id="rId27"/>
    <p:sldId id="282" r:id="rId28"/>
    <p:sldId id="292" r:id="rId29"/>
    <p:sldId id="288" r:id="rId30"/>
    <p:sldId id="278" r:id="rId31"/>
    <p:sldId id="279" r:id="rId32"/>
    <p:sldId id="286" r:id="rId33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85761" autoAdjust="0"/>
  </p:normalViewPr>
  <p:slideViewPr>
    <p:cSldViewPr>
      <p:cViewPr>
        <p:scale>
          <a:sx n="125" d="100"/>
          <a:sy n="125" d="100"/>
        </p:scale>
        <p:origin x="2736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D6FCC-059F-42CE-A9EF-A0A8BD0AD537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F13FB-6154-4599-87D9-BC6737ADD9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6108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68FF4-28B6-406F-82C5-2F95B518AC23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5771E-111B-4125-B9E4-03B6B485CD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56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7BEE5-3DCE-43FB-B21B-5CFBE54F63A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283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95% highest density interval (</a:t>
            </a:r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Kruschke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2011) – the smallest interval required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contain 95% of the posterior density for a parameter.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771E-111B-4125-B9E4-03B6B485CDC0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35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Give example here with numbers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63A8-DC01-4A92-92C8-FE20B4303CE0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3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5BBE3C-1A8C-4C9A-BB2E-A4B9F7CE6ECC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Comparison with the Mozart effect</a:t>
            </a:r>
          </a:p>
        </p:txBody>
      </p:sp>
    </p:spTree>
    <p:extLst>
      <p:ext uri="{BB962C8B-B14F-4D97-AF65-F5344CB8AC3E}">
        <p14:creationId xmlns:p14="http://schemas.microsoft.com/office/powerpoint/2010/main" val="213687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5BBE3C-1A8C-4C9A-BB2E-A4B9F7CE6ECC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12029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B4720-8586-4601-873A-4ED8D1D982F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3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7000-C170-45CE-AA45-76A9012584C3}" type="slidenum">
              <a:rPr lang="en-US"/>
              <a:pPr/>
              <a:t>17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2049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‘violin’ combines a boxplot and a kernel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density estimate. The boxplot component is indicated with the white circular symbol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(median), the inter-quartile range (heavy vertical line), and 1.5 × inter-quartile range (thin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vertical line) as an indicator of the range of scores. The ‘violin’-like shape of each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 is obtained through a smoothed density estimate of the data, rotated vertically,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plotted on both sides of the box plot to create a symmetric figure. The width of the violin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proportional to the number of data points that fall in that part of the distribution.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771E-111B-4125-B9E4-03B6B485CDC0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903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model assumes that response </a:t>
            </a:r>
            <a:r>
              <a:rPr lang="en-A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Rij</a:t>
            </a:r>
            <a:r>
              <a:rPr lang="en-A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participant </a:t>
            </a:r>
            <a:r>
              <a:rPr lang="en-A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A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condition </a:t>
            </a:r>
            <a:r>
              <a:rPr lang="en-A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 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comes from one of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normal distributions (truncated at 0 and 100, to respect the response scale given to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participants). The means of the normal distributions are </a:t>
            </a:r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en-A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A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en-A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population mean of the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low-estimate and high-estimate distributions, respectively. The standard deviation of both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distributions is σ.1 Whether </a:t>
            </a:r>
            <a:r>
              <a:rPr lang="en-A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Rij</a:t>
            </a:r>
            <a:r>
              <a:rPr lang="en-A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sampled from </a:t>
            </a:r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en-A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A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en-A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A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determined by </a:t>
            </a:r>
            <a:r>
              <a:rPr lang="en-A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zij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Bernoulli trial that takes the value of 0 or 1 on the basis of </a:t>
            </a:r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ϕ</a:t>
            </a:r>
            <a:r>
              <a:rPr lang="en-A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probability of an estimate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arising from the distribution of low estimators in condition </a:t>
            </a:r>
            <a:r>
              <a:rPr lang="en-A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 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(the probability of an estimate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arising from the distribution of high estimators is 1–</a:t>
            </a:r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ϕ</a:t>
            </a:r>
            <a:r>
              <a:rPr lang="en-A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by definition).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771E-111B-4125-B9E4-03B6B485CDC0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027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771E-111B-4125-B9E4-03B6B485CDC0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80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FEFE-70DC-45C8-B9EE-E67A74B1DEBC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60DE-B722-4093-85D7-BA85F26D09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86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FEFE-70DC-45C8-B9EE-E67A74B1DEBC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60DE-B722-4093-85D7-BA85F26D09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22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FEFE-70DC-45C8-B9EE-E67A74B1DEBC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60DE-B722-4093-85D7-BA85F26D09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301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X:\Brand Guidelines\2010 Branding - Never Stand Still\Templates\Faculty and Unit Bands\RGB - for screen - med quality, 600 ppi\SCI 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71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19872" y="3322800"/>
            <a:ext cx="42839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chemeClr val="bg1"/>
                </a:solidFill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7280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2860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37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FEFE-70DC-45C8-B9EE-E67A74B1DEBC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60DE-B722-4093-85D7-BA85F26D09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66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FEFE-70DC-45C8-B9EE-E67A74B1DEBC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60DE-B722-4093-85D7-BA85F26D09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047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FEFE-70DC-45C8-B9EE-E67A74B1DEBC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60DE-B722-4093-85D7-BA85F26D09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47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FEFE-70DC-45C8-B9EE-E67A74B1DEBC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60DE-B722-4093-85D7-BA85F26D09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05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FEFE-70DC-45C8-B9EE-E67A74B1DEBC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60DE-B722-4093-85D7-BA85F26D09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713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FEFE-70DC-45C8-B9EE-E67A74B1DEBC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60DE-B722-4093-85D7-BA85F26D09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22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FEFE-70DC-45C8-B9EE-E67A74B1DEBC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60DE-B722-4093-85D7-BA85F26D09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89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FEFE-70DC-45C8-B9EE-E67A74B1DEBC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60DE-B722-4093-85D7-BA85F26D09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898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FEFE-70DC-45C8-B9EE-E67A74B1DEBC}" type="datetimeFigureOut">
              <a:rPr lang="en-AU" smtClean="0"/>
              <a:t>6/11/2014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660DE-B722-4093-85D7-BA85F26D09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47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419475" y="3322638"/>
            <a:ext cx="4284663" cy="2889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School of Psychology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20652" y="1772816"/>
            <a:ext cx="7043836" cy="98013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	</a:t>
            </a:r>
            <a:r>
              <a:rPr lang="en-AU" sz="2800" b="1" dirty="0" smtClean="0"/>
              <a:t>Yesterday’s posteriors and tomorrow’s priors: Adventures with Bayesian Analyses of Judgment and Decision Making</a:t>
            </a:r>
            <a:endParaRPr lang="en-A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3861048"/>
            <a:ext cx="4824536" cy="24806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Ben R. Newell </a:t>
            </a: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School of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Psychology UNSW, Australia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47" y="100236"/>
            <a:ext cx="7286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196752"/>
            <a:ext cx="7191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831526"/>
            <a:ext cx="71437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19753"/>
            <a:ext cx="957263" cy="471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84494" y="5697632"/>
            <a:ext cx="25202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1400" b="1" dirty="0">
                <a:latin typeface="Sylfaen" pitchFamily="18" charset="0"/>
              </a:rPr>
              <a:t>Bayes factor </a:t>
            </a:r>
            <a:r>
              <a:rPr lang="en-GB" sz="1400" b="1" dirty="0" smtClean="0">
                <a:latin typeface="Sylfaen" pitchFamily="18" charset="0"/>
              </a:rPr>
              <a:t>between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1400" b="1" dirty="0" smtClean="0">
                <a:latin typeface="Sylfaen" pitchFamily="18" charset="0"/>
              </a:rPr>
              <a:t>1:1 and 3:1 = ‘</a:t>
            </a:r>
            <a:r>
              <a:rPr lang="en-GB" sz="1400" b="1" dirty="0">
                <a:latin typeface="Sylfaen" pitchFamily="18" charset="0"/>
              </a:rPr>
              <a:t>anecdotal</a:t>
            </a:r>
            <a:r>
              <a:rPr lang="en-GB" sz="1400" b="1" dirty="0" smtClean="0">
                <a:latin typeface="Sylfaen" pitchFamily="18" charset="0"/>
              </a:rPr>
              <a:t>’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400" b="1" dirty="0" smtClean="0">
                <a:latin typeface="Sylfaen" pitchFamily="18" charset="0"/>
              </a:rPr>
              <a:t>3:1 to 10:1 = ‘</a:t>
            </a:r>
            <a:r>
              <a:rPr lang="en-GB" sz="1400" b="1" dirty="0">
                <a:latin typeface="Sylfaen" pitchFamily="18" charset="0"/>
              </a:rPr>
              <a:t>substantial’, </a:t>
            </a:r>
            <a:endParaRPr lang="en-GB" sz="1400" b="1" dirty="0" smtClean="0">
              <a:latin typeface="Sylfae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400" b="1" dirty="0" smtClean="0">
                <a:latin typeface="Sylfaen" pitchFamily="18" charset="0"/>
              </a:rPr>
              <a:t>10:1 </a:t>
            </a:r>
            <a:r>
              <a:rPr lang="en-GB" sz="1400" b="1" dirty="0">
                <a:latin typeface="Sylfaen" pitchFamily="18" charset="0"/>
              </a:rPr>
              <a:t>to </a:t>
            </a:r>
            <a:r>
              <a:rPr lang="en-GB" sz="1400" b="1" dirty="0" smtClean="0">
                <a:latin typeface="Sylfaen" pitchFamily="18" charset="0"/>
              </a:rPr>
              <a:t>30:1 </a:t>
            </a:r>
            <a:r>
              <a:rPr lang="en-GB" sz="1400" b="1" dirty="0">
                <a:latin typeface="Sylfaen" pitchFamily="18" charset="0"/>
              </a:rPr>
              <a:t>= </a:t>
            </a:r>
            <a:r>
              <a:rPr lang="en-GB" sz="1400" b="1" dirty="0" smtClean="0">
                <a:latin typeface="Sylfaen" pitchFamily="18" charset="0"/>
              </a:rPr>
              <a:t>‘strong’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1600" b="1" dirty="0">
              <a:latin typeface="Sylfae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58772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Sylfaen" pitchFamily="18" charset="0"/>
              </a:rPr>
              <a:t>Combined BF = 7 (Normal) or 9 (Cauchy)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32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does a Bayes Factor of 7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989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a “believer” </a:t>
            </a:r>
          </a:p>
          <a:p>
            <a:pPr lvl="1"/>
            <a:r>
              <a:rPr lang="en-US" sz="2000" dirty="0" smtClean="0"/>
              <a:t>Odds of 10:1 becomes 1.14:1  (v. slightly in </a:t>
            </a:r>
            <a:r>
              <a:rPr lang="en-US" sz="2000" dirty="0" err="1" smtClean="0"/>
              <a:t>favour</a:t>
            </a:r>
            <a:r>
              <a:rPr lang="en-US" sz="2000" dirty="0" smtClean="0"/>
              <a:t> of alternate)</a:t>
            </a:r>
          </a:p>
          <a:p>
            <a:endParaRPr lang="en-US" sz="2400" dirty="0"/>
          </a:p>
          <a:p>
            <a:r>
              <a:rPr lang="en-US" sz="2400" dirty="0" smtClean="0"/>
              <a:t>For a “skeptic”</a:t>
            </a:r>
          </a:p>
          <a:p>
            <a:pPr lvl="1"/>
            <a:r>
              <a:rPr lang="en-US" sz="2000" dirty="0" smtClean="0"/>
              <a:t>Odds of 10:1 becomes 70:1 (strongly in </a:t>
            </a:r>
            <a:r>
              <a:rPr lang="en-US" sz="2000" dirty="0" err="1" smtClean="0"/>
              <a:t>favour</a:t>
            </a:r>
            <a:r>
              <a:rPr lang="en-US" sz="2000" dirty="0" smtClean="0"/>
              <a:t> of the null)</a:t>
            </a:r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4365104"/>
            <a:ext cx="6696744" cy="167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00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3.gstatic.com/images?q=tbn:ANd9GcQQI1rISM3WQ-xrnzwXjB3jUpLnG9n56ibfcswzNsTPRWuN6P4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5" y="2780928"/>
            <a:ext cx="147954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SEhQUEhQWFRUXFxQYFxcXFxQXFxgYFxcXFhgUFxcYHSggGBolHBQVITEhJSkrLi4uFx8zODMsNygtLisBCgoKBQUFDgUFDisZExkrKysrKysrKysrKysrKysrKysrKysrKysrKysrKysrKysrKysrKysrKysrKysrKysrK//AABEIAOAA4AMBIgACEQEDEQH/xAAcAAABBQEBAQAAAAAAAAAAAAAEAQIDBQYHAAj/xAA+EAABAwIEBQIEAwYFAwUAAAABAAIRAyEEBRIxBkFRYXEigRMykaGxwfAHI0JSYtEUcpLh8RUzwjRDU4Ki/8QAFAEBAAAAAAAAAAAAAAAAAAAAAP/EABQRAQAAAAAAAAAAAAAAAAAAAAD/2gAMAwEAAhEDEQA/AOOpZSLyDxSJyag8vSkXkCyvLyVqB1NslWOBwZeYAtuTsI6lS4DAmDDQSbXMQD0G5V3hcJJp02S4mzje3O3WwP0QDUctY94Aa4z3vbo0iGjuZWoyDKAB6KYaSILnAyTN7uvETew8o3KaLn1NLWiwuTBtAiZ3G1uZWrGUgGTYeYEnxuYH37IKajgo+kS30HbYW3sU3E4Okz0AfMRIg+q0xzMcyeZWjpYXV6jAaPl/377/AFXjpLtQAnaXDvyHTugzdXAF5GsBrBIbTA325j2VTjeH3uc5zhDeTSC0ACIEcoXRKOFNzu6LOj5R2HVC18vbyknmSb+6Dl1bLzTNmtcQNgDYd4CCxeWVHNl+lo30ttYromLy6nfWYEizZ9jNyqHHYenJGoGRcFtyOW8FBgMTl8RbxFpnyqrEUi0wRC2mZUG8wXNFoENOqNrAWWUxdCDyG9pugrivJSE1B4ry8vIPLyRKgUJU0JZQOSFKkKD0ry9CcEDQFMKJA1EdtlLgm+qek9EVgsOXammGxsT1/RQCUKOu0c946o+hl+l8l7YgwSDBi2k9D/YqxwGWOh0NiBJcBIjqDv7e4WhyzJhiaDw1wdWAaSAR6tJs4A7OAsRFwBzQZx2BcHNMCXmNMnc7AHn57rX5ZlhYdQJLQBoMXj5Xk97kKehkZ1NadQc003nwCZAPIhavBUmepgggi0kby4H7thA3I8NoYHfxPIsIENB59bCT7K5rtmC6YEwL3dzJ+/1Q1B2l4JHpDQI7j/YKKrVc6Hb+kkDYbwBHuEDa+IcHNbFovNgOgAFybHwimAN9ViSTvtI3cq3Ay7QDfcnlsZk9bEfVEYo3nk0EgX5kN/QQXFKtq8Dn+Sgxb9QNvT23P/KGqmC1k2Ee5MXj3SVq+07WkHvvPL9BADmNRunYNAEkkwfdVVXC0hLhIA7c4FpMpc8zhtJuprCSQSybXmB45LM4PF4jEOIe4NDpPpEkaejjynugC4gLQ8OFw0fIADf+qOUrLY+i551Rc3INgukNIY40/RS5hxJ1kC+waY8qizXLmvPoqBxHNxcN+tt0HP6zYv1UJWlzDh97Wl4BIvtJHtYSs/VpR4QRJE4hJCDy8vLyDyVIlQOSL0J7Qg80JzI95SwnsZBmQgkp0jJ9rgfSDyVmKNR0CYYLXtPUE7lRYKoOQkfxExaenT7rSZZXoOhrxo5NkgA9YJ3+iATC4GHzRLmH+EsJc09bC8RK1WX4k06g+M1oJADaloNtJBI5HaN5Sf8ATaQbdrSJgPYSwgHaQLdNxztOyDxGWPDCxtyHamE3BHNpvvInkg3tNzXt1MIJDYNwTtt+uqHDreC4eS6CIvtP3KCyHD6mtdNnAXHbdvnn7K/oYYGWnnJb7duR7IEwzpaA6QDF+hOzgfolc+4bpv8AKY87gfQ+x6J2FoOghwIuekEf8/iocRQLXapuI3Im3Iyg9l9HQYmQBFxtBj8C0+xROLwxLWxvqIdz+yG1+tp2mQR/mBE+QYRvzNIn1eeY/ughxdMucIEwPvshqzC4ERcQbX9O+3ZHUakcoJEnnBH91BVqSdQ9JHK/v7IMnmOA+IXh4n+IAGW3tA5gG2yq2gUP4QSY22bJtbmBC12KfqEaBPLceyrquHD9TXNgb8zfsQgw9Y6y+o53OJ9cx/II2B3t1VpgMwoN0saHcvSxrp7mRBKXN8neGeg+kQIv9fKAy+h8FhcAdf8AEdh5ty7c5QbZ2BpVmyW1Bzku0H66r/UrD8U8Mu+dlMk89MQe9jv2V1kueupx8dzabCLOe9rZnaRYR2hXb8S2sP3FWk539On1+0D7Sg4diqBYYcCD0NlAugcQYZ7iQRoeCdh6XfXZYrG0iD6hfsAEAaRKQkQeSykXkEgKJFMTCHhSk2HZA9x5kIpjQ9oAEEE89whGOm3+/wBkRq0j0uvzgGfryHhA5zrw0AQTfa43VlTOu8EkEWEFoHOPxQVHBVD6i1xJvcbjrJWkyfAOEGWtAiDrDSD4dvzQR4LMalEObBcLtLTJFzaDtHXkrkY4aZqU3PYRDg6b9wDsPBQYAaTFRlSbC7dMnZ3QkdIQWMztx0tY51Q20l1gLXsDcj6INPk3EDKDWtbLmQSQ752zdvnp9Nlb0uJQ4hwBd2AM9Z3hc/wzi8y907TDQNtpWxyymCGkAT/bdBrMLjadTaWujY2Inwlq4h92nbkf9zcoWhRvtvB5IltIuJn2QOpGbb9zuEVh6UGR/e6bh8PHlH0GwgGdhyIhR/4e8uPt0Vq5tkO+l12QV5wllAMHz/XhXHwkypTgIKGthB3H659Vm8zysg2G/b09bjmFuKlJVmJogyDcfrmg5NnuGh5c5oc4m03A/wAo5BWXDdTQJcxrr7khg8W7q+z/ACgPadIuP17rHU3ObUhrJLT80B3+kGw/FBv8yw7cRStEkWB0g+z4grl2d5TUpk6mObvuN1u8nxFR7S13qbuWuAB8gj8imZ5gNdN2hzgQPlJuB0HL3QcrbTvdQuCPxuHLHX3BQVTdBElSkJEEpTtKaCnzCD2lEYWk4kQD+KXDUS4mPurXCPdThwifFvogfhsRUYbGH9XCTHuFb4Wm7EjVUrue6IDGjUfMxb6FE5PmIn99Ek7uAcCOlx6fMq8zXD0QAWUgXnYNad+QDpj6BBjc0DKcGmSHNifSRJF7k81UYOsXPk3JMn8VbcUtcyRUgOtIF4/pkcxzWdo1oKDV5SC5wB2J37dFvcsw5mwkdfC5vkmMBcBt0XTeHKn8xHawCC/o0oF91MANQ39gT+STW3kfHNE03iZ2QKHjofof7KWi7oD9I/FP+IJG/wBCp6dQbfkUCMkjb6kJhZ2+6kkTz+hTg4foFBG0Ecp8FRYk+yJcOd/ZCV3W3nyEED4KBqDf/hFvZ7frmqzFkygDga3dI279liuJMoGouBhu/P6EDdbIQZPNVOMbvI8BBm+G3Oa6GwWkj+Itv/lcBda3McuLwHNEOH9TWgzb2QWVUadF3ymT/C0anGdzAV3iMdQa394AzyZd/wDkn8UHMuIMmqanEU5dz9QJPdY7EUHNPqEHuu14/D0MQ06C10eQ5vjn+KwPFGT/AAvVu09ZIB535IMXCREVaXS4Q5QTBqcGKehRlEuw0A2FkEuWESAW+ZlbvLstqPp6pFNtgPkaPqVj8lohzwLbiSeV7reYLDVKzyWN/dtEN1RptaSD+KCsruZScQCC7m8DXpPSRb7BTYbOKl2uAa3du4P+bSDA8JM3y6qGksNP4nSmRcc55lU2S4B5d63aS7cTLjf7Dygr+MWQ6A7VzJ5+6zlESQtXxnhNBi09hCy9AXQWeDwriQWkN7roXCtDadVSIgn5R4GyxmUkb7Ry6recLlzjLWWJ3JA6X+6DcYRwgCIjpACJZI3FlDQYRvF+ismU7IIWOUzXRv8AmkdRtbqPzTQ0zCCQnZKXeVGbOM+3jf8ANPL0CF+0ApliiGuCY8IK6sLlV1WirOtTQVVtvxQVkAEwqPMHuM9f19VonUpMwgMTRBc4HaLEbz0QZOpiiHy1+kE3Mmw6StBh64qN+cOEX/7b+03QVeiGmJBm+mAAe5J5oarhQ/52x3Ltu/y2+yBc4y6BrpO+G8ewPaOSErYz4lBx0hzm2qU+ZHXyiqjXNBaT8RjhZzSS4W5jYhZeni6jHuBdP8p5+D7IKXG02GXU4B5tuD3sVS1QtLnRYTrbsb7Rv17rP1YkoDaT426JBXcZGwUAfClwxgyfugtuHhNQSY1Wt0XQOIi+nh6TGXBgeZG5jdc5wNfS4OBkCYW2yXNfiCm2r6ohze3SUBtHEMDdE0w4CB6bzH852VZicJUp7xTEiSdJsedpP0RLcmc57zWIZTNU1GeprXuB5X5FD5ziWBzzBlsNjqAZmR5j2QZ/ijDs/wDbdqgCSLg9x0WapC60Gc4sFmlmps/wl026GwlUNN0INFk9VtNpfUgCYHOVpsv4soUmt0hxdaGWE7SfH9lzus8vA6CwA/W6dh8vquu1pPtJ8Qg6/hOLRUAeQWstAJmDPPZbHL8zbUbIP3XztXqYimIcx7ALGWkD7hWvDHFz6DocfSUH0IKwgefyKVpWByPjCnW0t1SZJ+0LbYOtqagXH1dMH9WWR4n4q+G2KQJfeOncnwLq/wA6dbfbl/yue53g6kegCHSdTt79UEeWftOeH6K7WxydqI8aloanGuvT8PVtdrmxH/2EzzXPX5D6tTq1IvNwyXF58MYJhW+Fc2joFelUpB0Q6oH06YdPyhwJBnvHhB1LKMzbVY2SJIm34KTGDos7XpVKbQ5rRoMER808/KsMvzH4jTO/6CD1R0AmOiqcXX9Unt9FdnaD3VPjaALTNv10KCvq4cub1uY6eCqs4gUpa50tBuHT6Z5Tu38FZDFBsEDYwenQqtzKkGk6zYgiS0OBHJvcIKrMKYAmm4tm/wDwRZZnEVSHAzqgyY3go3F4kMIAI0XBGl0d+diqXF1AH22PTZATiiHNJaTB5KpdTIN1LWdBsTBURkg7wglZ8yleVASva0BuHfeIHhE4bGxU6NJH0VdQdv8AZJUqWQXWd5sX1teqw5dIAAj6JaWKkdu+/lZ41DKscJVCBMU6T9ULU5oushqrLILjhKgHPJdp0i94gd1uKHENOm0upVKVCmLay0OqPM3LQdh9Vy4OhoEkdY6dFY4PJa9dusUnuH8BaJaOcFBv3cW4bEhzRjKrSBd1Sgw0r2GqG2BNrwsFxPhAx8w28w+mQab+4jbwrjIeA61SqNTKlOmY1ahAibx/Mrbjfg5oeX4bRTpafUwGRqHMNHyoMJw9XLcRTjm4Ar6YyylFMX5BfM/D9GcRT6ax+K+msC7923wEAOcUSWk3MA2HNYHE5sSw6HCmBOt7pho/N3QLo7nfistxbk1LEDQ9ukiYizSTzjaUGAzLiutQa19Cnpa+SKtS7qmmJdG8X5qTCftNqPaKeIo06zHAh4Y1wMXsWukOtfkrbNMvoupso1KlRmj5XVKbnC42DmjZS8LcPYbDu+I2qKtT1Bvw6bnRIibiBbmeqAXIuI2Yd9NlN/xMHVLtLHH1UHc2ib6OcHYTGy21LCBry5tgeh9PsOSymZ8D06jScOPgVAQ4S4uDiL+oG0z0Vtw3iiAGVmvpPbuDdk9WOuI7INGKcBAYmiXtI23P0/BWQda10DWqd+aDM1KLtjtMg/7qrx7IaW6z2mNt4PUBXuY4hsGCJHf8eiw+a5p6tLjYWndBnM4qwSPMRt5VWX2UmOqS8wZHJDhBI98qSjiS0EbgpGUdidkyq2NkBXJRlkJ7AvVBZAyV5ycRaVHKBHBOo1CCkUfNAY6oj8Hg3VWkNpucRzBAHvKqGOWj4TxRa/SDGqB37oK1mB/eBr/Q3menKSea0+WYUUj/AOoDBycyrAPlt7+Fra2UtrMgAAQATaXf09mhT4bhumCB8NjRFi0QPtcoG5OGFus1KtTu8nT1sLSguJ3l9JwBteTsAOnlX/8A04NEX8iyzfGLtFPSLSg57lRLK7YvDh+K+j8rdNJp7BcA4QwXxcW2dg6677lwhoA2QI53qKXGYIVW9xt/YqPGCCp8NUQZqthn0zIAeObXc/B5KXD1G/8Aw1Kfdolo/wBJK0dXDtdeL9eab/h42/BBW4drTYGTHMQfupKgDRYXRbmWuPfmh6xQCYh/plUmLxGqze6ssbU5bKhq1CC4/RBgM5zF9LEuEyDv2QmLp/EYXNB6yrbN8sFSoHE3JS57h/8AD4eOqDBVN00rzk0oJmVyBCjL0xKgsqaeGSoWGylHJAxzCLFRVWwiiZQ9V0oGEKJyKG3dQ1GoGsF0Vg6pa8EIdjZTmoOtcLZkXtAPQD8iVtcM4ERuuO8NZlpLfofC6pkuKDhIQW7mjmuWftKxekx7BdKzLFhjCSuF8R5l/icQ6T6WzH5INL+y2jLnOtuux4Flrr584W4g/wALUg/KTuF2zJc3bUY1wM2lBcYugFU18S6i4ON6ZMHnp7+EXisybYOIEpri11NzQQZGyCzo1Q4AgyvOKzNHEvwr2sf/ANt/yHp/SVoaVWboG1ggareqsHEIGsLoK3Gtn2WcxD99Vu35rS4zYwspjBcmdvdA6jlYcwvO42iVkOM6jnNAdboF0HL6wNKFzXiyk5+IAaZ7e6DLFo2O6hrNhXeIy4tuVV454JQCBKvBKgKbKnYbJjWp9NqCRjlG9kp4T2iUELKcJtQIipYQh6t0ETbJzSkc2ElNAfg62lwhdV4czEBjY5j8FyIOWt4bx7gI69pKDScd5wW09LTdwhcldMre8U4J50jQ93p1EjZtzDfNvush/gyTYHvM79B3QVhcVb5VxHWoWY8xax2shqWXF1YU/wCoNMX3MLcu4Pw2GBNQl7gB6SS2HGTBgX5BAJWdmGNpj4bS1n88w5x6at2jwtd+zbhzF0pdiXuDOTC7USep7KxyGs3SGhsBoEiC0SOTW7E8vAWjyvG/EkbOE+nb08j9EBeZYJtamWOHg9D1VNlmIdSJo1D6m7Ws4ciFbur3AB3kGevlVmZ4cVAC6WkGWPnnzaexhAaXzdQmEDhMYXNvvsetl41DNkEGcuhphZfF4gRJF1d5riPSfzWRzKsgDq8WinqYdx0VDhs0Dqjnv3VFjjNR09Smscg0OPzYEEQs5WdJUlbkokDQlCUNStCAsNJUtNOaFJAjZBE7wlpp7Gp2nogZVulNGUopypm7XQC1aQ5ILYqzfTvbmh69Dmgia6Va5dmZodCDHIEtg7juqhqVw7oNPm+dP+GXSKhe4OLogtsWgx3k+6oKObvpz6i6RYG8A7+DZCVcU6NPLb26IfQg0TMc0VxVaZktcI3sNRnvI27q2zjOTU9TXtLS5pDTYt1Ahw6uN/usOAe6Jo4d77N8oNvw/wAQNpF5cQATPqJALtNj3BIHO0lXVDjWlSfIqFwDWAgACXH5iPAd9lmsn4DfUa1z32O7QD9lbV/2bsERUM9N490F67j1mhgfALiSXfyt1gBw5zEm1rKXKuLG1NQc4u2e2d3abOA9zI7LN4n9nLz6mvns43jyqqvhcThajAaILGACwN4/i1C4KDqlN7XEPaI1AOLeYJ6r1V3OVR5LimaA9pMncEkx2uisVi2zAi6ATMHeknlylZdzviP0jcq5znEANgKu4WwxeX1DtMDzz/JBm+L8oFMCoBzgrLAron7RCG4do5l4+wJXOUEhclaE0FOaEEganBqc1eJQHBsxdea2V5rlKwIPMZZOa1OpBODZQLpSinClaLhSFlkATmqGq+0It5QuIagAqMhRa0W9tkG9sIGvavQnAp9MXQMaw8pRuGxFdplpIJjkLx7LVcN8Psq6XGY6LomWcM4doE0wSOt0HN8nGNqubqqPIjwI6WC6RldEgDVv1V1RwdNkaWgR4RZY3oEAtNohDZjQa9rgRyR1WAqfH4oR4QZH4fwgbRB/NDV8wm/lR8R5oJ0iJ7LPYnHw2EBOMxbqjhTbdzjA/uVvMqy8UqTWDkL9ydyqPgnIyP31Qepw9I6Dr7rYVwGtJ6IOVftOxc1adMfwtLj5dYfYH6rFKz4lx/x8TUqci6B4FgqxB5SMeol5AUHypaYQMqRlWEFqx2ylDpKHpNlTMQSNbtCLpU1BTeOiJwzkD2shecpO6ZWrtCCCo26hrNJH5pMRmDRsq7EZg4oJazgEJXryh3PJTUEzSCnhQNaYlObUQajhviE0XgOJjl2XTsHnstkX8Lhcq7yfiB9G24QdOqcaUw8tJg9wQr3AZwHizpXB83zD4tTWLf3RWX8S1KQgFB2bNM1DeawfEXFzWhzWmSdo5d1kc04kq1ucBUxMoDamYuc4ucZK0PBuSuxNQPeP3TT/AKj08Ks4b4efiXixDARJ/JdmynLW0mBrRAAQF4WjACxn7SuIxRpmhTP7x4vH8LT+ZVxxlxOzB0iAQarh6G/+R7BcSxmKfVe57yXOcZJPVBAUi8V5B5eSLyDyVIv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36912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1772816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‘‘Priming’’ refers to the passive, subtle, and </a:t>
            </a:r>
            <a:r>
              <a:rPr lang="en-AU" dirty="0" smtClean="0"/>
              <a:t>unobtrusive activation </a:t>
            </a:r>
            <a:r>
              <a:rPr lang="en-AU" dirty="0"/>
              <a:t>of relevant mental representations by </a:t>
            </a:r>
            <a:r>
              <a:rPr lang="en-AU" dirty="0" smtClean="0"/>
              <a:t>external, environmental </a:t>
            </a:r>
            <a:r>
              <a:rPr lang="en-AU" dirty="0"/>
              <a:t>stimuli, such that people are not and do </a:t>
            </a:r>
            <a:r>
              <a:rPr lang="en-AU" dirty="0" smtClean="0"/>
              <a:t>not become </a:t>
            </a:r>
            <a:r>
              <a:rPr lang="en-AU" dirty="0"/>
              <a:t>aware of the influence exerted by those stimuli. </a:t>
            </a:r>
            <a:r>
              <a:rPr lang="en-AU" dirty="0" smtClean="0"/>
              <a:t>In harmony </a:t>
            </a:r>
            <a:r>
              <a:rPr lang="en-AU" dirty="0"/>
              <a:t>with </a:t>
            </a:r>
            <a:r>
              <a:rPr lang="en-AU" dirty="0" smtClean="0"/>
              <a:t>the </a:t>
            </a:r>
            <a:r>
              <a:rPr lang="en-AU" dirty="0" err="1" smtClean="0"/>
              <a:t>situationist</a:t>
            </a:r>
            <a:r>
              <a:rPr lang="en-AU" dirty="0" smtClean="0"/>
              <a:t> </a:t>
            </a:r>
            <a:r>
              <a:rPr lang="en-AU" dirty="0"/>
              <a:t>tradition, this </a:t>
            </a:r>
            <a:r>
              <a:rPr lang="en-AU" dirty="0" smtClean="0"/>
              <a:t>priming research </a:t>
            </a:r>
            <a:r>
              <a:rPr lang="en-AU" dirty="0"/>
              <a:t>has shown that the mere, </a:t>
            </a:r>
            <a:r>
              <a:rPr lang="en-AU" dirty="0" smtClean="0"/>
              <a:t>passive perception of environmental </a:t>
            </a:r>
            <a:r>
              <a:rPr lang="en-AU" dirty="0"/>
              <a:t>events </a:t>
            </a:r>
            <a:r>
              <a:rPr lang="en-AU" b="1" dirty="0"/>
              <a:t>directly triggers higher mental </a:t>
            </a:r>
            <a:r>
              <a:rPr lang="en-AU" b="1" dirty="0" smtClean="0"/>
              <a:t>processes in </a:t>
            </a:r>
            <a:r>
              <a:rPr lang="en-AU" b="1" dirty="0"/>
              <a:t>the absence of any involvement </a:t>
            </a:r>
            <a:r>
              <a:rPr lang="en-AU" b="1" dirty="0" smtClean="0"/>
              <a:t>by conscious, intentional </a:t>
            </a:r>
            <a:r>
              <a:rPr lang="en-AU" b="1" dirty="0"/>
              <a:t>processes</a:t>
            </a:r>
            <a:r>
              <a:rPr lang="en-AU" dirty="0"/>
              <a:t>…’’ </a:t>
            </a:r>
            <a:r>
              <a:rPr lang="en-AU" dirty="0" smtClean="0"/>
              <a:t>(Bargh &amp; Huang, 2009, p</a:t>
            </a:r>
            <a:r>
              <a:rPr lang="en-AU" dirty="0"/>
              <a:t>. 128)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Study 2: Priming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10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0" y="540000"/>
            <a:ext cx="8229600" cy="720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Priming intelligent </a:t>
            </a:r>
            <a:r>
              <a:rPr lang="en-GB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behavior</a:t>
            </a:r>
            <a:r>
              <a:rPr lang="en-GB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572" y="3356992"/>
            <a:ext cx="8028464" cy="154817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600" dirty="0" smtClean="0">
                <a:latin typeface="Sylfaen" pitchFamily="18" charset="0"/>
              </a:rPr>
              <a:t>Phase 1: list the appearance, lifestyle, and behaviour of a typical professor/soccer hooligan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GB" sz="1600" dirty="0">
              <a:latin typeface="Sylfae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600" dirty="0" smtClean="0">
                <a:latin typeface="Sylfaen" pitchFamily="18" charset="0"/>
              </a:rPr>
              <a:t>Phase 2: answer multiple-choice general knowledge questions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GB" sz="1600" dirty="0">
              <a:latin typeface="Sylfae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200" dirty="0" smtClean="0">
                <a:latin typeface="Sylfaen" pitchFamily="18" charset="0"/>
              </a:rPr>
              <a:t>What </a:t>
            </a:r>
            <a:r>
              <a:rPr lang="en-GB" sz="1200" dirty="0">
                <a:latin typeface="Sylfaen" pitchFamily="18" charset="0"/>
              </a:rPr>
              <a:t>is Europe’s longest </a:t>
            </a:r>
            <a:r>
              <a:rPr lang="en-GB" sz="1200" dirty="0" smtClean="0">
                <a:latin typeface="Sylfaen" pitchFamily="18" charset="0"/>
              </a:rPr>
              <a:t>river? Danube/</a:t>
            </a:r>
            <a:r>
              <a:rPr lang="en-GB" sz="1200" b="1" u="sng" dirty="0" smtClean="0">
                <a:latin typeface="Sylfaen" pitchFamily="18" charset="0"/>
              </a:rPr>
              <a:t>Volga</a:t>
            </a:r>
            <a:r>
              <a:rPr lang="en-GB" sz="1200" dirty="0" smtClean="0">
                <a:latin typeface="Sylfaen" pitchFamily="18" charset="0"/>
              </a:rPr>
              <a:t>/Dnieper</a:t>
            </a:r>
            <a:endParaRPr lang="en-GB" sz="1200" dirty="0">
              <a:latin typeface="Sylfae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GB" sz="1200" dirty="0" smtClean="0">
              <a:latin typeface="Sylfae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16380" r="4227" b="48071"/>
          <a:stretch/>
        </p:blipFill>
        <p:spPr bwMode="auto">
          <a:xfrm>
            <a:off x="863588" y="1304956"/>
            <a:ext cx="7272000" cy="1728000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4905164"/>
            <a:ext cx="42767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92144"/>
            <a:ext cx="1486793" cy="108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87273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4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0" y="540000"/>
            <a:ext cx="8229600" cy="720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Priming intelligent </a:t>
            </a:r>
            <a:r>
              <a:rPr lang="en-GB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behavior</a:t>
            </a:r>
            <a:r>
              <a:rPr lang="en-GB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572" y="1556792"/>
            <a:ext cx="8028464" cy="309634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600" dirty="0" smtClean="0">
                <a:latin typeface="Sylfaen" pitchFamily="18" charset="0"/>
              </a:rPr>
              <a:t>Experiment 1:	Raven’s matrices pre- and post-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600" dirty="0">
                <a:latin typeface="Sylfaen" pitchFamily="18" charset="0"/>
              </a:rPr>
              <a:t>	</a:t>
            </a:r>
            <a:r>
              <a:rPr lang="en-GB" sz="1600" dirty="0" smtClean="0">
                <a:latin typeface="Sylfaen" pitchFamily="18" charset="0"/>
              </a:rPr>
              <a:t>	video of professor/hooligans, then list attributes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GB" sz="1600" dirty="0">
              <a:latin typeface="Sylfae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600" dirty="0">
                <a:latin typeface="Sylfaen" pitchFamily="18" charset="0"/>
              </a:rPr>
              <a:t>Experiment </a:t>
            </a:r>
            <a:r>
              <a:rPr lang="en-GB" sz="1600" dirty="0" smtClean="0">
                <a:latin typeface="Sylfaen" pitchFamily="18" charset="0"/>
              </a:rPr>
              <a:t>2:</a:t>
            </a:r>
            <a:r>
              <a:rPr lang="en-GB" sz="1600" dirty="0">
                <a:latin typeface="Sylfaen" pitchFamily="18" charset="0"/>
              </a:rPr>
              <a:t>	Raven’s </a:t>
            </a:r>
            <a:r>
              <a:rPr lang="en-GB" sz="1600" dirty="0" smtClean="0">
                <a:latin typeface="Sylfaen" pitchFamily="18" charset="0"/>
              </a:rPr>
              <a:t>matrices pre- </a:t>
            </a:r>
            <a:r>
              <a:rPr lang="en-GB" sz="1600" dirty="0">
                <a:latin typeface="Sylfaen" pitchFamily="18" charset="0"/>
              </a:rPr>
              <a:t>and </a:t>
            </a:r>
            <a:r>
              <a:rPr lang="en-GB" sz="1600" dirty="0" smtClean="0">
                <a:latin typeface="Sylfaen" pitchFamily="18" charset="0"/>
              </a:rPr>
              <a:t>post-</a:t>
            </a:r>
            <a:endParaRPr lang="en-GB" sz="1600" dirty="0">
              <a:latin typeface="Sylfae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600" dirty="0">
                <a:latin typeface="Sylfaen" pitchFamily="18" charset="0"/>
              </a:rPr>
              <a:t>		</a:t>
            </a:r>
            <a:r>
              <a:rPr lang="en-GB" sz="1600" dirty="0" smtClean="0">
                <a:latin typeface="Sylfaen" pitchFamily="18" charset="0"/>
              </a:rPr>
              <a:t>list attributes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GB" sz="1600" dirty="0" smtClean="0">
              <a:latin typeface="Sylfae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600" dirty="0">
                <a:latin typeface="Sylfaen" pitchFamily="18" charset="0"/>
              </a:rPr>
              <a:t>Experiment </a:t>
            </a:r>
            <a:r>
              <a:rPr lang="en-GB" sz="1600" dirty="0" smtClean="0">
                <a:latin typeface="Sylfaen" pitchFamily="18" charset="0"/>
              </a:rPr>
              <a:t>3:</a:t>
            </a:r>
            <a:r>
              <a:rPr lang="en-GB" sz="1600" dirty="0">
                <a:latin typeface="Sylfaen" pitchFamily="18" charset="0"/>
              </a:rPr>
              <a:t>	</a:t>
            </a:r>
            <a:r>
              <a:rPr lang="en-GB" sz="1600" dirty="0" smtClean="0">
                <a:latin typeface="Sylfaen" pitchFamily="18" charset="0"/>
              </a:rPr>
              <a:t>general knowledge questions</a:t>
            </a:r>
            <a:endParaRPr lang="en-GB" sz="1600" dirty="0">
              <a:latin typeface="Sylfae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600" dirty="0">
                <a:latin typeface="Sylfaen" pitchFamily="18" charset="0"/>
              </a:rPr>
              <a:t>		list attributes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GB" sz="1600" dirty="0">
              <a:latin typeface="Sylfae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600" dirty="0">
                <a:latin typeface="Sylfaen" pitchFamily="18" charset="0"/>
              </a:rPr>
              <a:t>Experiment </a:t>
            </a:r>
            <a:r>
              <a:rPr lang="en-GB" sz="1600" dirty="0" smtClean="0">
                <a:latin typeface="Sylfaen" pitchFamily="18" charset="0"/>
              </a:rPr>
              <a:t>4:</a:t>
            </a:r>
            <a:r>
              <a:rPr lang="en-GB" sz="1600" dirty="0">
                <a:latin typeface="Sylfaen" pitchFamily="18" charset="0"/>
              </a:rPr>
              <a:t>	general knowledge questions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600" dirty="0">
                <a:latin typeface="Sylfaen" pitchFamily="18" charset="0"/>
              </a:rPr>
              <a:t>		list attributes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GB" sz="1600" dirty="0" smtClean="0">
              <a:latin typeface="Sylfae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1600" dirty="0" smtClean="0">
                <a:latin typeface="Sylfaen" pitchFamily="18" charset="0"/>
              </a:rPr>
              <a:t>….and another 5 experiments.</a:t>
            </a:r>
          </a:p>
        </p:txBody>
      </p:sp>
    </p:spTree>
    <p:extLst>
      <p:ext uri="{BB962C8B-B14F-4D97-AF65-F5344CB8AC3E}">
        <p14:creationId xmlns:p14="http://schemas.microsoft.com/office/powerpoint/2010/main" val="9772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385"/>
            <a:ext cx="4458047" cy="64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6290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407707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Sylfaen" pitchFamily="18" charset="0"/>
              </a:rPr>
              <a:t>Combined </a:t>
            </a:r>
            <a:r>
              <a:rPr lang="en-GB" b="1" u="sng" dirty="0" smtClean="0">
                <a:solidFill>
                  <a:srgbClr val="FF0000"/>
                </a:solidFill>
                <a:latin typeface="Sylfaen" pitchFamily="18" charset="0"/>
              </a:rPr>
              <a:t>BF=12.1 in favour of the null hypothesis</a:t>
            </a:r>
            <a:endParaRPr lang="en-GB" b="1" u="sng" dirty="0">
              <a:solidFill>
                <a:srgbClr val="FF0000"/>
              </a:solidFill>
              <a:latin typeface="Sylfaen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22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Evidence for the null is useful, but Bayesian methods offer much more…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73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929" y="1447266"/>
            <a:ext cx="8438381" cy="297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Doctors often encourage women at age 50 to participate in a routine mammography screening for breast cancer.  From past statistics, the following is known:</a:t>
            </a:r>
          </a:p>
          <a:p>
            <a:r>
              <a:rPr lang="en-US" sz="2000" b="1" dirty="0"/>
              <a:t>1%</a:t>
            </a:r>
            <a:r>
              <a:rPr lang="en-US" sz="2000" dirty="0"/>
              <a:t> of women had breast cancer at the time of the screening </a:t>
            </a:r>
            <a:r>
              <a:rPr lang="en-US" sz="2000" b="1" dirty="0"/>
              <a:t>[Base rate]</a:t>
            </a:r>
            <a:endParaRPr lang="en-US" sz="2000" dirty="0"/>
          </a:p>
          <a:p>
            <a:r>
              <a:rPr lang="en-US" sz="2000" dirty="0"/>
              <a:t>Of those with breast cancer, </a:t>
            </a:r>
            <a:r>
              <a:rPr lang="en-US" sz="2000" b="1" dirty="0"/>
              <a:t>80%</a:t>
            </a:r>
            <a:r>
              <a:rPr lang="en-US" sz="2000" dirty="0"/>
              <a:t> received a positive result on the mammogram </a:t>
            </a:r>
            <a:r>
              <a:rPr lang="en-US" sz="2000" b="1" dirty="0"/>
              <a:t>[Hit rate]</a:t>
            </a:r>
            <a:endParaRPr lang="en-US" sz="2000" dirty="0"/>
          </a:p>
          <a:p>
            <a:r>
              <a:rPr lang="en-US" sz="2000" dirty="0"/>
              <a:t>Of those without breast cancer, </a:t>
            </a:r>
            <a:r>
              <a:rPr lang="en-US" sz="2000" b="1" dirty="0"/>
              <a:t>15%</a:t>
            </a:r>
            <a:r>
              <a:rPr lang="en-US" sz="2000" dirty="0"/>
              <a:t> received a positive result on the mammogram </a:t>
            </a:r>
            <a:r>
              <a:rPr lang="en-US" sz="2000" b="1" dirty="0"/>
              <a:t>[False positive rate]</a:t>
            </a:r>
            <a:endParaRPr lang="en-US" sz="2000" dirty="0"/>
          </a:p>
          <a:p>
            <a:r>
              <a:rPr lang="en-US" sz="2000" dirty="0" smtClean="0"/>
              <a:t>All others received a negative result</a:t>
            </a:r>
          </a:p>
          <a:p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Suppose a woman at age 50 gets a positive result during a routine mammogram screening.  Without knowing any other symptoms, what are the chances she has breast cancer? __%</a:t>
            </a:r>
            <a:endParaRPr lang="en-AU" sz="2000" i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6725" y="409146"/>
            <a:ext cx="7787640" cy="762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 fontAlgn="auto">
              <a:spcAft>
                <a:spcPts val="1200"/>
              </a:spcAft>
              <a:defRPr/>
            </a:pPr>
            <a:r>
              <a:rPr lang="en-US" sz="3600" b="0" dirty="0" smtClean="0">
                <a:solidFill>
                  <a:srgbClr val="000000"/>
                </a:solidFill>
              </a:rPr>
              <a:t>Case Study 3: Base </a:t>
            </a:r>
            <a:r>
              <a:rPr lang="en-US" sz="3600" b="0" dirty="0" smtClean="0">
                <a:solidFill>
                  <a:srgbClr val="000000"/>
                </a:solidFill>
              </a:rPr>
              <a:t>Rate Neglect: The Mammogram </a:t>
            </a:r>
            <a:r>
              <a:rPr lang="en-US" sz="3600" b="0" dirty="0">
                <a:solidFill>
                  <a:srgbClr val="000000"/>
                </a:solidFill>
              </a:rPr>
              <a:t>Problem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8224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Eddy, (1982)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85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pt-1-oepe-violinplo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b="54416"/>
          <a:stretch/>
        </p:blipFill>
        <p:spPr>
          <a:xfrm>
            <a:off x="701699" y="1796176"/>
            <a:ext cx="8412340" cy="3611745"/>
          </a:xfrm>
          <a:prstGeom prst="rect">
            <a:avLst/>
          </a:prstGeom>
        </p:spPr>
      </p:pic>
      <p:pic>
        <p:nvPicPr>
          <p:cNvPr id="9" name="Picture 8" descr="expt-1-oepe-violinplo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76"/>
          <a:stretch/>
        </p:blipFill>
        <p:spPr>
          <a:xfrm>
            <a:off x="-156981" y="5280456"/>
            <a:ext cx="9342375" cy="938841"/>
          </a:xfrm>
          <a:prstGeom prst="rect">
            <a:avLst/>
          </a:prstGeom>
        </p:spPr>
      </p:pic>
      <p:pic>
        <p:nvPicPr>
          <p:cNvPr id="11" name="Picture 10" descr="expt-1-oepe-violinplot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6" r="92932" b="27147"/>
          <a:stretch/>
        </p:blipFill>
        <p:spPr>
          <a:xfrm>
            <a:off x="154072" y="2428678"/>
            <a:ext cx="576169" cy="31391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Some Data…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88725" y="1637244"/>
            <a:ext cx="2980267" cy="791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71800" y="5877272"/>
            <a:ext cx="33123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57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393700"/>
            <a:ext cx="52324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4/Thomas_Bay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02891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1052736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Bayesian Models of Cognition (“Bayes in the Head”)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Bayesian Methods for Computational Model Comparison/Selection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Bayesian Statistical Methods for analyzing data.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66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Three uses of Bayes…</a:t>
            </a:r>
            <a:endParaRPr lang="en-AU" sz="3600" dirty="0"/>
          </a:p>
        </p:txBody>
      </p:sp>
      <p:sp>
        <p:nvSpPr>
          <p:cNvPr id="4" name="Oval 3"/>
          <p:cNvSpPr/>
          <p:nvPr/>
        </p:nvSpPr>
        <p:spPr>
          <a:xfrm>
            <a:off x="5364088" y="2780928"/>
            <a:ext cx="31683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2339752" y="58772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revising our belief in the light of new evidence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9817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393700"/>
            <a:ext cx="5232400" cy="607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36065" y="1811866"/>
            <a:ext cx="2798139" cy="3413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2923" y="203200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Low estimators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04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393700"/>
            <a:ext cx="5232400" cy="607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9430" y="1100668"/>
            <a:ext cx="1875263" cy="41243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16388" y="189131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High estimators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889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this context the mean is meaningless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81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Latent Mixture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62140" cy="46541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Assumes mixture of two populations of people</a:t>
            </a:r>
          </a:p>
          <a:p>
            <a:pPr lvl="1"/>
            <a:r>
              <a:rPr lang="en-US" i="1" dirty="0"/>
              <a:t>L</a:t>
            </a:r>
            <a:r>
              <a:rPr lang="en-US" i="1" dirty="0" smtClean="0"/>
              <a:t>ow</a:t>
            </a:r>
            <a:r>
              <a:rPr lang="en-US" dirty="0" smtClean="0"/>
              <a:t> and </a:t>
            </a:r>
            <a:r>
              <a:rPr lang="en-US" i="1" dirty="0" smtClean="0"/>
              <a:t>high</a:t>
            </a:r>
            <a:r>
              <a:rPr lang="en-US" dirty="0" smtClean="0"/>
              <a:t> estimators</a:t>
            </a:r>
          </a:p>
          <a:p>
            <a:pPr marL="0" indent="0">
              <a:buNone/>
            </a:pPr>
            <a:endParaRPr lang="en-US" dirty="0" smtClean="0"/>
          </a:p>
          <a:p>
            <a:pPr marL="857250" lvl="1" indent="-457200"/>
            <a:r>
              <a:rPr lang="en-US" dirty="0"/>
              <a:t>Low estimators closer to normative solution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the model to</a:t>
            </a:r>
          </a:p>
          <a:p>
            <a:pPr marL="514350" indent="-514350">
              <a:buAutoNum type="arabicPeriod"/>
            </a:pPr>
            <a:r>
              <a:rPr lang="en-US" dirty="0" smtClean="0"/>
              <a:t>Produce a posterior predictive distribution (what the model thinks should happen after ‘seeing’ the data)</a:t>
            </a:r>
          </a:p>
          <a:p>
            <a:pPr marL="514350" indent="-514350">
              <a:buAutoNum type="arabicPeriod"/>
            </a:pPr>
            <a:r>
              <a:rPr lang="en-US" dirty="0" smtClean="0"/>
              <a:t>Estimate the proportion of “low estimators” in the different experimental </a:t>
            </a:r>
            <a:r>
              <a:rPr lang="en-US" dirty="0" smtClean="0"/>
              <a:t>conditions (and thus how experimental manipulations affect these estimates)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20688"/>
            <a:ext cx="804515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pt-1-oepe-violin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5" y="100772"/>
            <a:ext cx="7590029" cy="6505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5325" y="6174463"/>
            <a:ext cx="33123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0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759" y="1799665"/>
            <a:ext cx="8089900" cy="4381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4992"/>
            <a:ext cx="8229600" cy="1143000"/>
          </a:xfrm>
        </p:spPr>
        <p:txBody>
          <a:bodyPr/>
          <a:lstStyle/>
          <a:p>
            <a:r>
              <a:rPr lang="en-US" dirty="0" smtClean="0"/>
              <a:t>95% Highest density </a:t>
            </a:r>
            <a:r>
              <a:rPr lang="en-US" dirty="0"/>
              <a:t>i</a:t>
            </a:r>
            <a:r>
              <a:rPr lang="en-US" dirty="0" smtClean="0"/>
              <a:t>nterval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29882" y="1522218"/>
            <a:ext cx="14425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Good!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77" y="5439794"/>
            <a:ext cx="14425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Bad!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8001" y="2181699"/>
            <a:ext cx="0" cy="3212065"/>
          </a:xfrm>
          <a:prstGeom prst="straightConnector1">
            <a:avLst/>
          </a:prstGeom>
          <a:ln w="444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24707" y="1778292"/>
            <a:ext cx="2497860" cy="4389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3720353" y="1799665"/>
            <a:ext cx="1661460" cy="477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4940" y="5703544"/>
            <a:ext cx="2361218" cy="46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759" y="1799665"/>
            <a:ext cx="8089900" cy="438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9882" y="1522218"/>
            <a:ext cx="14425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Good!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77" y="5439794"/>
            <a:ext cx="14425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Bad!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8001" y="2181699"/>
            <a:ext cx="0" cy="3212065"/>
          </a:xfrm>
          <a:prstGeom prst="straightConnector1">
            <a:avLst/>
          </a:prstGeom>
          <a:ln w="444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24707" y="1778292"/>
            <a:ext cx="2497860" cy="4389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3720353" y="1799665"/>
            <a:ext cx="1661460" cy="477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316941" y="1823116"/>
            <a:ext cx="0" cy="1822531"/>
          </a:xfrm>
          <a:prstGeom prst="line">
            <a:avLst/>
          </a:pr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695577" y="1823117"/>
            <a:ext cx="0" cy="454490"/>
          </a:xfrm>
          <a:prstGeom prst="line">
            <a:avLst/>
          </a:pr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316941" y="1852998"/>
            <a:ext cx="2378636" cy="0"/>
          </a:xfrm>
          <a:prstGeom prst="line">
            <a:avLst/>
          </a:pr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02480" y="488596"/>
            <a:ext cx="283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BF</a:t>
            </a:r>
            <a:r>
              <a:rPr lang="en-US" sz="3600" baseline="-25000" dirty="0" smtClean="0"/>
              <a:t>10</a:t>
            </a:r>
            <a:r>
              <a:rPr lang="en-US" sz="3600" dirty="0" smtClean="0"/>
              <a:t> ≈ 10,000</a:t>
            </a:r>
            <a:endParaRPr lang="en-US" sz="3600" i="1" dirty="0"/>
          </a:p>
        </p:txBody>
      </p:sp>
      <p:sp>
        <p:nvSpPr>
          <p:cNvPr id="19" name="Rectangle 18"/>
          <p:cNvSpPr/>
          <p:nvPr/>
        </p:nvSpPr>
        <p:spPr>
          <a:xfrm>
            <a:off x="3824940" y="5703544"/>
            <a:ext cx="2361218" cy="46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Bayesian Statistical Methods offer principled coherent ways to examine data</a:t>
            </a:r>
          </a:p>
          <a:p>
            <a:r>
              <a:rPr lang="en-US" dirty="0" smtClean="0"/>
              <a:t>Provide evidence FOR the null – useful when controversy over replicability is an issue</a:t>
            </a:r>
          </a:p>
          <a:p>
            <a:r>
              <a:rPr lang="en-US" dirty="0" smtClean="0"/>
              <a:t>Provides methods for dealing with data in which the </a:t>
            </a:r>
            <a:r>
              <a:rPr lang="en-US" u="sng" dirty="0" smtClean="0"/>
              <a:t>mean</a:t>
            </a:r>
            <a:r>
              <a:rPr lang="en-US" dirty="0" smtClean="0"/>
              <a:t> does not capture anything </a:t>
            </a:r>
            <a:r>
              <a:rPr lang="en-US" u="sng" dirty="0" smtClean="0"/>
              <a:t>meaningful</a:t>
            </a:r>
          </a:p>
          <a:p>
            <a:r>
              <a:rPr lang="en-US" b="1" dirty="0" smtClean="0"/>
              <a:t>Allows us to update our beliefs in the light of data!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8539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 &amp; Acknowledgements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11037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Study 1:</a:t>
            </a:r>
          </a:p>
          <a:p>
            <a:endParaRPr lang="en-US" dirty="0"/>
          </a:p>
          <a:p>
            <a:r>
              <a:rPr lang="en-AU" dirty="0"/>
              <a:t>Newell, B.R., &amp; Rakow, T. (2011). Revising beliefs about the merits of unconscious thought: Evidence in </a:t>
            </a:r>
            <a:r>
              <a:rPr lang="en-AU" dirty="0" err="1"/>
              <a:t>favor</a:t>
            </a:r>
            <a:r>
              <a:rPr lang="en-AU" dirty="0"/>
              <a:t> of the null hypothesis.</a:t>
            </a:r>
            <a:r>
              <a:rPr lang="en-AU" i="1" dirty="0"/>
              <a:t> Social </a:t>
            </a:r>
            <a:r>
              <a:rPr lang="en-AU" i="1" dirty="0" smtClean="0"/>
              <a:t>Cognition</a:t>
            </a:r>
            <a:r>
              <a:rPr lang="en-AU" i="1" dirty="0"/>
              <a:t>, 29, </a:t>
            </a:r>
            <a:r>
              <a:rPr lang="en-AU" dirty="0"/>
              <a:t>711-726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583084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Study 2:</a:t>
            </a:r>
          </a:p>
          <a:p>
            <a:endParaRPr lang="en-US" dirty="0"/>
          </a:p>
          <a:p>
            <a:r>
              <a:rPr lang="en-AU" dirty="0"/>
              <a:t>Shanks, D.R.,</a:t>
            </a:r>
            <a:r>
              <a:rPr lang="en-AU" dirty="0" err="1"/>
              <a:t>Newell,B.R</a:t>
            </a:r>
            <a:r>
              <a:rPr lang="en-AU" dirty="0"/>
              <a:t>., Lee, E.H., </a:t>
            </a:r>
            <a:r>
              <a:rPr lang="en-AU" dirty="0" err="1"/>
              <a:t>Balakrishnan</a:t>
            </a:r>
            <a:r>
              <a:rPr lang="en-AU" dirty="0"/>
              <a:t>, D., </a:t>
            </a:r>
            <a:r>
              <a:rPr lang="en-AU" dirty="0" err="1"/>
              <a:t>Ekelund</a:t>
            </a:r>
            <a:r>
              <a:rPr lang="en-AU" dirty="0"/>
              <a:t>, L., </a:t>
            </a:r>
            <a:r>
              <a:rPr lang="en-AU" dirty="0" err="1"/>
              <a:t>Cenac,Z</a:t>
            </a:r>
            <a:r>
              <a:rPr lang="en-AU" dirty="0"/>
              <a:t>. </a:t>
            </a:r>
            <a:r>
              <a:rPr lang="en-AU" dirty="0" err="1"/>
              <a:t>Kavvadia</a:t>
            </a:r>
            <a:r>
              <a:rPr lang="en-AU" dirty="0"/>
              <a:t>, F., and Moore, C.(2013).Priming Intelligent Behavior: An Elusive Phenomenon. </a:t>
            </a:r>
            <a:r>
              <a:rPr lang="en-AU" i="1" dirty="0" err="1"/>
              <a:t>PLoS</a:t>
            </a:r>
            <a:r>
              <a:rPr lang="en-AU" i="1" dirty="0"/>
              <a:t> One, 8(4): e56515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24641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Study 3:</a:t>
            </a:r>
          </a:p>
          <a:p>
            <a:endParaRPr lang="en-US" dirty="0"/>
          </a:p>
          <a:p>
            <a:r>
              <a:rPr lang="en-AU" dirty="0"/>
              <a:t>Hawkins, G., Hayes, B.,</a:t>
            </a:r>
            <a:r>
              <a:rPr lang="en-AU" b="1" dirty="0"/>
              <a:t> </a:t>
            </a:r>
            <a:r>
              <a:rPr lang="en-AU" dirty="0"/>
              <a:t>Donkin, C., Pasqualino, M., &amp; Newell, B. R. (accepted, pending minor revisions). A Bayesian latent mixture model analysis shows that informative samples reduce base </a:t>
            </a:r>
            <a:r>
              <a:rPr lang="en-AU" dirty="0" smtClean="0"/>
              <a:t>rate neglect. </a:t>
            </a:r>
            <a:r>
              <a:rPr lang="en-AU" i="1" dirty="0" smtClean="0"/>
              <a:t>Decision</a:t>
            </a:r>
            <a:r>
              <a:rPr lang="en-AU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98568" y="5723744"/>
            <a:ext cx="2088232" cy="997671"/>
            <a:chOff x="5148064" y="2780928"/>
            <a:chExt cx="2376264" cy="1476826"/>
          </a:xfrm>
        </p:grpSpPr>
        <p:pic>
          <p:nvPicPr>
            <p:cNvPr id="7" name="Picture 4" descr="http://www.acipa.edu.au/PBR/header/images/ARC_stacke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6464" y="2852936"/>
              <a:ext cx="1529233" cy="1107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148064" y="2780928"/>
              <a:ext cx="2376264" cy="14768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9450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Three case studies…</a:t>
            </a:r>
            <a:endParaRPr lang="en-A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The role of “unconscious thought” in multi-attribute judgment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 smtClean="0"/>
              <a:t>Priming “intelligence”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 smtClean="0"/>
              <a:t>Exploring “base-rate” neglect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6783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5897" y="254010"/>
            <a:ext cx="40851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50% Low estimators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4683" y="254010"/>
            <a:ext cx="40851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FF0000"/>
                </a:solidFill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</a:rPr>
              <a:t>0% High estimators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1022720"/>
            <a:ext cx="5207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5897" y="254010"/>
            <a:ext cx="40851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80% Low estimators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4683" y="254010"/>
            <a:ext cx="40851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20% High estimators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1022720"/>
            <a:ext cx="5207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48680"/>
            <a:ext cx="6443345" cy="59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Unconscious Thought Theory </a:t>
            </a:r>
            <a:r>
              <a:rPr lang="en-GB" sz="3600" dirty="0" smtClean="0"/>
              <a:t>(</a:t>
            </a:r>
            <a:r>
              <a:rPr lang="en-GB" sz="3600" dirty="0" err="1" smtClean="0"/>
              <a:t>Dijksterhuis</a:t>
            </a:r>
            <a:r>
              <a:rPr lang="en-GB" sz="3600" dirty="0" smtClean="0"/>
              <a:t> &amp; </a:t>
            </a:r>
            <a:r>
              <a:rPr lang="en-GB" sz="3600" dirty="0" err="1" smtClean="0"/>
              <a:t>Nordgren</a:t>
            </a:r>
            <a:r>
              <a:rPr lang="en-GB" sz="3600" dirty="0" smtClean="0"/>
              <a:t>, 2006)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Complex thought best left to the unconscious</a:t>
            </a:r>
          </a:p>
          <a:p>
            <a:r>
              <a:rPr lang="en-GB" sz="2000" b="1" dirty="0" smtClean="0"/>
              <a:t>Deliberation-without-attention:</a:t>
            </a:r>
            <a:r>
              <a:rPr lang="en-GB" sz="2000" dirty="0" smtClean="0"/>
              <a:t> a period of distraction leads to ‘better’ choices than a period of conscious deliberation (and ‘immediate’ choices</a:t>
            </a:r>
            <a:r>
              <a:rPr lang="en-GB" sz="2000" dirty="0" smtClean="0"/>
              <a:t>)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pPr marL="457200" lvl="1" indent="0">
              <a:buNone/>
            </a:pPr>
            <a:endParaRPr lang="en-GB" sz="2000" dirty="0" smtClean="0"/>
          </a:p>
          <a:p>
            <a:pPr marL="400050"/>
            <a:r>
              <a:rPr lang="en-US" sz="2400" dirty="0" smtClean="0">
                <a:solidFill>
                  <a:srgbClr val="000000"/>
                </a:solidFill>
              </a:rPr>
              <a:t>Multi-attribute </a:t>
            </a:r>
            <a:r>
              <a:rPr lang="en-US" sz="2400" dirty="0">
                <a:solidFill>
                  <a:srgbClr val="000000"/>
                </a:solidFill>
              </a:rPr>
              <a:t>choice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 e.g., choose between 4 cars each described by 12 features or attributes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GB" sz="2000" dirty="0" smtClean="0"/>
              <a:t>Controversial</a:t>
            </a:r>
            <a:r>
              <a:rPr lang="en-GB" sz="2000" dirty="0"/>
              <a:t> </a:t>
            </a:r>
            <a:r>
              <a:rPr lang="en-GB" sz="2000" dirty="0" smtClean="0"/>
              <a:t>due to several failures to replicate…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683568" y="2852936"/>
            <a:ext cx="1910259" cy="148026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Data Encoding</a:t>
            </a:r>
            <a:endParaRPr lang="en-US" sz="2800" dirty="0"/>
          </a:p>
        </p:txBody>
      </p:sp>
      <p:sp>
        <p:nvSpPr>
          <p:cNvPr id="5" name="Down Arrow 4"/>
          <p:cNvSpPr/>
          <p:nvPr/>
        </p:nvSpPr>
        <p:spPr>
          <a:xfrm rot="16200000">
            <a:off x="2714600" y="3249507"/>
            <a:ext cx="484632" cy="555585"/>
          </a:xfrm>
          <a:prstGeom prst="downArrow">
            <a:avLst/>
          </a:prstGeom>
          <a:solidFill>
            <a:srgbClr val="FFFF00"/>
          </a:solidFill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20005" y="2852936"/>
            <a:ext cx="2162361" cy="1471424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Mode of thought manipulation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351531" y="2708920"/>
            <a:ext cx="2155171" cy="16154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Decision</a:t>
            </a:r>
            <a:endParaRPr lang="en-US" sz="2800" dirty="0"/>
          </a:p>
        </p:txBody>
      </p:sp>
      <p:sp>
        <p:nvSpPr>
          <p:cNvPr id="8" name="Down Arrow 7"/>
          <p:cNvSpPr/>
          <p:nvPr/>
        </p:nvSpPr>
        <p:spPr>
          <a:xfrm rot="16200000">
            <a:off x="5666928" y="3249508"/>
            <a:ext cx="484632" cy="555585"/>
          </a:xfrm>
          <a:prstGeom prst="downArrow">
            <a:avLst/>
          </a:prstGeom>
          <a:solidFill>
            <a:srgbClr val="FFFF00"/>
          </a:solidFill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“every experiment</a:t>
            </a:r>
            <a:br>
              <a:rPr lang="en-AU" dirty="0"/>
            </a:br>
            <a:r>
              <a:rPr lang="en-AU" dirty="0"/>
              <a:t>may be said to exist only in order to give the facts a chance of disproving</a:t>
            </a:r>
            <a:br>
              <a:rPr lang="en-AU" dirty="0"/>
            </a:br>
            <a:r>
              <a:rPr lang="en-AU" dirty="0"/>
              <a:t>the null hypothesis” (Fisher, 1935, p. 19).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10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Rather than ‘just’ failure to replicate, is there evidence </a:t>
            </a:r>
            <a:r>
              <a:rPr lang="en-GB" i="1" dirty="0" smtClean="0"/>
              <a:t>for </a:t>
            </a:r>
            <a:r>
              <a:rPr lang="en-GB" dirty="0" smtClean="0"/>
              <a:t>the null?</a:t>
            </a:r>
          </a:p>
          <a:p>
            <a:endParaRPr lang="en-GB" dirty="0" smtClean="0"/>
          </a:p>
          <a:p>
            <a:r>
              <a:rPr lang="en-GB" dirty="0" smtClean="0"/>
              <a:t>16 </a:t>
            </a:r>
            <a:r>
              <a:rPr lang="en-GB" dirty="0" smtClean="0"/>
              <a:t>data sets (N&gt;1000) from Newell (UNSW) and Rakow (Essex) labs across range of ‘unconscious thought’ experiments –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i.e., </a:t>
            </a:r>
            <a:r>
              <a:rPr lang="en-GB" dirty="0" smtClean="0"/>
              <a:t>Evidence to </a:t>
            </a:r>
            <a:r>
              <a:rPr lang="en-GB" u="sng" dirty="0" smtClean="0"/>
              <a:t>support </a:t>
            </a:r>
            <a:r>
              <a:rPr lang="en-GB" dirty="0" smtClean="0"/>
              <a:t>no </a:t>
            </a:r>
            <a:r>
              <a:rPr lang="en-GB" dirty="0" smtClean="0"/>
              <a:t>difference between “conscious” and “unconscious” (distracted) thought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9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52937"/>
            <a:ext cx="8229600" cy="295232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Prior odds – your belief in null (H0) or a specific alternate (H1) prior to seeing new data</a:t>
            </a:r>
          </a:p>
          <a:p>
            <a:r>
              <a:rPr lang="en-US" sz="2800" dirty="0" smtClean="0"/>
              <a:t>Posterior – your belief in each </a:t>
            </a:r>
            <a:r>
              <a:rPr lang="en-US" sz="2800" i="1" dirty="0" smtClean="0"/>
              <a:t>given the data</a:t>
            </a:r>
          </a:p>
          <a:p>
            <a:r>
              <a:rPr lang="en-US" sz="2800" dirty="0" err="1" smtClean="0"/>
              <a:t>Bayes</a:t>
            </a:r>
            <a:r>
              <a:rPr lang="en-US" sz="2800" dirty="0" smtClean="0"/>
              <a:t> Factor (LR) – the ratio of probabilities of the data given each hypothesis (an indication of how much to revise your belief)</a:t>
            </a:r>
          </a:p>
          <a:p>
            <a:r>
              <a:rPr lang="en-US" sz="2800" dirty="0" err="1" smtClean="0"/>
              <a:t>Bayes</a:t>
            </a:r>
            <a:r>
              <a:rPr lang="en-US" sz="2800" dirty="0" smtClean="0"/>
              <a:t> Factor &gt;1 indicates revision in </a:t>
            </a:r>
            <a:r>
              <a:rPr lang="en-US" sz="2800" dirty="0" err="1" smtClean="0"/>
              <a:t>favour</a:t>
            </a:r>
            <a:r>
              <a:rPr lang="en-US" sz="2800" dirty="0" smtClean="0"/>
              <a:t> of the null; &lt;1 indicates revision in </a:t>
            </a:r>
            <a:r>
              <a:rPr lang="en-US" sz="2800" dirty="0" err="1" smtClean="0"/>
              <a:t>favour</a:t>
            </a:r>
            <a:r>
              <a:rPr lang="en-US" sz="2800" dirty="0" smtClean="0"/>
              <a:t> of the alternate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856984" cy="253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189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“Bayesian t-test”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73630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Extend the approach to examine evidence for a </a:t>
            </a:r>
            <a:r>
              <a:rPr lang="en-GB" i="1" dirty="0" smtClean="0"/>
              <a:t>distribution </a:t>
            </a:r>
            <a:r>
              <a:rPr lang="en-GB" dirty="0" smtClean="0"/>
              <a:t>of alternate hypotheses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Use, e.g. A normal distribution of the effect size of H1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Then use </a:t>
            </a:r>
            <a:r>
              <a:rPr lang="en-GB" dirty="0" err="1" smtClean="0"/>
              <a:t>Rouder</a:t>
            </a:r>
            <a:r>
              <a:rPr lang="en-GB" dirty="0" smtClean="0"/>
              <a:t> et al. (2009) web-app to calculate the </a:t>
            </a:r>
            <a:r>
              <a:rPr lang="en-GB" dirty="0" err="1" smtClean="0"/>
              <a:t>Bayes</a:t>
            </a:r>
            <a:r>
              <a:rPr lang="en-GB" dirty="0" smtClean="0"/>
              <a:t> Factor*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58924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* Requires as input standard t-value, and sample sizes (there are others – e.g. </a:t>
            </a:r>
            <a:r>
              <a:rPr lang="en-GB" dirty="0" err="1" smtClean="0">
                <a:solidFill>
                  <a:prstClr val="black"/>
                </a:solidFill>
              </a:rPr>
              <a:t>Dienes</a:t>
            </a:r>
            <a:r>
              <a:rPr lang="en-GB" dirty="0" smtClean="0">
                <a:solidFill>
                  <a:prstClr val="black"/>
                </a:solidFill>
              </a:rPr>
              <a:t>, 2012)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933056"/>
            <a:ext cx="3983168" cy="28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88640"/>
            <a:ext cx="73247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4221088"/>
            <a:ext cx="7315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08303" y="1371894"/>
            <a:ext cx="926059" cy="48245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8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1282</Words>
  <Application>Microsoft Office PowerPoint</Application>
  <PresentationFormat>On-screen Show (4:3)</PresentationFormat>
  <Paragraphs>168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Microsoft Sans Serif</vt:lpstr>
      <vt:lpstr>Sylfaen</vt:lpstr>
      <vt:lpstr>Verdana</vt:lpstr>
      <vt:lpstr>Office Theme</vt:lpstr>
      <vt:lpstr>PowerPoint Presentation</vt:lpstr>
      <vt:lpstr>PowerPoint Presentation</vt:lpstr>
      <vt:lpstr>PowerPoint Presentation</vt:lpstr>
      <vt:lpstr>Unconscious Thought Theory (Dijksterhuis &amp; Nordgren, 2006)</vt:lpstr>
      <vt:lpstr>“every experiment may be said to exist only in order to give the facts a chance of disproving the null hypothesis” (Fisher, 1935, p. 19).</vt:lpstr>
      <vt:lpstr>Bayesian Analysis</vt:lpstr>
      <vt:lpstr>PowerPoint Presentation</vt:lpstr>
      <vt:lpstr>“Bayesian t-test”</vt:lpstr>
      <vt:lpstr>PowerPoint Presentation</vt:lpstr>
      <vt:lpstr>PowerPoint Presentation</vt:lpstr>
      <vt:lpstr>What does a Bayes Factor of 7 mean?</vt:lpstr>
      <vt:lpstr>PowerPoint Presentation</vt:lpstr>
      <vt:lpstr>Priming intelligent behavior?</vt:lpstr>
      <vt:lpstr>Priming intelligent behavior?</vt:lpstr>
      <vt:lpstr>PowerPoint Presentation</vt:lpstr>
      <vt:lpstr>Evidence for the null is useful, but Bayesian methods offer much more…</vt:lpstr>
      <vt:lpstr>PowerPoint Presentation</vt:lpstr>
      <vt:lpstr>Some Data…</vt:lpstr>
      <vt:lpstr>PowerPoint Presentation</vt:lpstr>
      <vt:lpstr>PowerPoint Presentation</vt:lpstr>
      <vt:lpstr>PowerPoint Presentation</vt:lpstr>
      <vt:lpstr>In this context the mean is meaningless</vt:lpstr>
      <vt:lpstr>Latent Mixture model</vt:lpstr>
      <vt:lpstr>PowerPoint Presentation</vt:lpstr>
      <vt:lpstr>PowerPoint Presentation</vt:lpstr>
      <vt:lpstr>95% Highest density interval</vt:lpstr>
      <vt:lpstr>PowerPoint Presentation</vt:lpstr>
      <vt:lpstr>Conclusions</vt:lpstr>
      <vt:lpstr>References &amp; Acknowledgements</vt:lpstr>
      <vt:lpstr>PowerPoint Presentation</vt:lpstr>
      <vt:lpstr>PowerPoint Presentation</vt:lpstr>
      <vt:lpstr>PowerPoint Presentation</vt:lpstr>
    </vt:vector>
  </TitlesOfParts>
  <Company>University of New South Wales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Newell</dc:creator>
  <cp:lastModifiedBy>Ben Newell</cp:lastModifiedBy>
  <cp:revision>93</cp:revision>
  <cp:lastPrinted>2014-11-06T00:21:03Z</cp:lastPrinted>
  <dcterms:created xsi:type="dcterms:W3CDTF">2013-03-04T00:56:50Z</dcterms:created>
  <dcterms:modified xsi:type="dcterms:W3CDTF">2014-11-06T00:22:31Z</dcterms:modified>
</cp:coreProperties>
</file>